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9" r:id="rId1"/>
    <p:sldMasterId id="2147484175" r:id="rId2"/>
  </p:sldMasterIdLst>
  <p:notesMasterIdLst>
    <p:notesMasterId r:id="rId27"/>
  </p:notesMasterIdLst>
  <p:sldIdLst>
    <p:sldId id="256" r:id="rId3"/>
    <p:sldId id="258" r:id="rId4"/>
    <p:sldId id="259" r:id="rId5"/>
    <p:sldId id="260" r:id="rId6"/>
    <p:sldId id="261" r:id="rId7"/>
    <p:sldId id="263" r:id="rId8"/>
    <p:sldId id="265" r:id="rId9"/>
    <p:sldId id="266" r:id="rId10"/>
    <p:sldId id="268" r:id="rId11"/>
    <p:sldId id="267" r:id="rId12"/>
    <p:sldId id="269" r:id="rId13"/>
    <p:sldId id="271" r:id="rId14"/>
    <p:sldId id="272" r:id="rId15"/>
    <p:sldId id="273" r:id="rId16"/>
    <p:sldId id="274" r:id="rId17"/>
    <p:sldId id="276" r:id="rId18"/>
    <p:sldId id="277" r:id="rId19"/>
    <p:sldId id="278" r:id="rId20"/>
    <p:sldId id="280" r:id="rId21"/>
    <p:sldId id="279" r:id="rId22"/>
    <p:sldId id="281" r:id="rId23"/>
    <p:sldId id="282" r:id="rId24"/>
    <p:sldId id="283" r:id="rId25"/>
    <p:sldId id="284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3" d="100"/>
          <a:sy n="113" d="100"/>
        </p:scale>
        <p:origin x="-336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48580A-8514-4E06-892E-2AE238F76006}" type="datetimeFigureOut">
              <a:rPr lang="en-US" smtClean="0"/>
              <a:t>5/19/2019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8E1DAC-551A-41E2-9FCB-5EFBFF3E4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1183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8E1DAC-551A-41E2-9FCB-5EFBFF3E437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0568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8E1DAC-551A-41E2-9FCB-5EFBFF3E437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8292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8E1DAC-551A-41E2-9FCB-5EFBFF3E437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227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9B804-5C9C-41DE-80F0-2B9EBA05CFEE}" type="datetimeFigureOut">
              <a:rPr lang="en-US" smtClean="0"/>
              <a:t>5/19/2019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9785E-7ABF-4B2C-B08D-B6135F206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876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9B804-5C9C-41DE-80F0-2B9EBA05CFEE}" type="datetimeFigureOut">
              <a:rPr lang="en-US" smtClean="0"/>
              <a:t>5/19/2019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9785E-7ABF-4B2C-B08D-B6135F206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60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9B804-5C9C-41DE-80F0-2B9EBA05CFEE}" type="datetimeFigureOut">
              <a:rPr lang="en-US" smtClean="0"/>
              <a:t>5/19/2019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9785E-7ABF-4B2C-B08D-B6135F206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0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76279" y="1792223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CC19B804-5C9C-41DE-80F0-2B9EBA05CFEE}" type="datetimeFigureOut">
              <a:rPr lang="en-US" smtClean="0"/>
              <a:t>5/19/2019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63575" y="3226820"/>
            <a:ext cx="3859795" cy="304801"/>
          </a:xfrm>
        </p:spPr>
        <p:txBody>
          <a:bodyPr anchor="b"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/>
            </a:lvl1pPr>
          </a:lstStyle>
          <a:p>
            <a:fld id="{2AD9785E-7ABF-4B2C-B08D-B6135F206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93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9B804-5C9C-41DE-80F0-2B9EBA05CFEE}" type="datetimeFigureOut">
              <a:rPr lang="en-US" smtClean="0"/>
              <a:t>5/19/2019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9785E-7ABF-4B2C-B08D-B6135F206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613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4"/>
            <a:ext cx="4351023" cy="2283823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9B804-5C9C-41DE-80F0-2B9EBA05CFEE}" type="datetimeFigureOut">
              <a:rPr lang="en-US" smtClean="0"/>
              <a:t>5/19/2019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9785E-7ABF-4B2C-B08D-B6135F206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598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1368" y="2603500"/>
            <a:ext cx="4828744" cy="3416301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1" y="2603500"/>
            <a:ext cx="4825159" cy="3377705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9B804-5C9C-41DE-80F0-2B9EBA05CFEE}" type="datetimeFigureOut">
              <a:rPr lang="en-US" smtClean="0"/>
              <a:t>5/19/2019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9785E-7ABF-4B2C-B08D-B6135F206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5390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36063"/>
            <a:ext cx="48251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212326"/>
            <a:ext cx="4825158" cy="280747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1" y="2603499"/>
            <a:ext cx="4825160" cy="60882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212327"/>
            <a:ext cx="4825159" cy="2807474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9B804-5C9C-41DE-80F0-2B9EBA05CFEE}" type="datetimeFigureOut">
              <a:rPr lang="en-US" smtClean="0"/>
              <a:t>5/19/2019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9785E-7ABF-4B2C-B08D-B6135F206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95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9B804-5C9C-41DE-80F0-2B9EBA05CFEE}" type="datetimeFigureOut">
              <a:rPr lang="en-US" smtClean="0"/>
              <a:t>5/19/2019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9785E-7ABF-4B2C-B08D-B6135F206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644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9B804-5C9C-41DE-80F0-2B9EBA05CFEE}" type="datetimeFigureOut">
              <a:rPr lang="en-US" smtClean="0"/>
              <a:t>5/19/2019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9785E-7ABF-4B2C-B08D-B6135F206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620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5" cy="45720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9B804-5C9C-41DE-80F0-2B9EBA05CFEE}" type="datetimeFigureOut">
              <a:rPr lang="en-US" smtClean="0"/>
              <a:t>5/19/2019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9785E-7ABF-4B2C-B08D-B6135F206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397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9B804-5C9C-41DE-80F0-2B9EBA05CFEE}" type="datetimeFigureOut">
              <a:rPr lang="en-US" smtClean="0"/>
              <a:t>5/19/2019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9785E-7ABF-4B2C-B08D-B6135F206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350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59" cy="173566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2" y="1143000"/>
            <a:ext cx="3227192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9B804-5C9C-41DE-80F0-2B9EBA05CFEE}" type="datetimeFigureOut">
              <a:rPr lang="en-US" smtClean="0"/>
              <a:t>5/19/2019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9785E-7ABF-4B2C-B08D-B6135F206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208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965945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6" y="5532683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9B804-5C9C-41DE-80F0-2B9EBA05CFEE}" type="datetimeFigureOut">
              <a:rPr lang="en-US" smtClean="0"/>
              <a:t>5/19/2019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9785E-7ABF-4B2C-B08D-B6135F206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2070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3416"/>
            <a:ext cx="8825659" cy="1379755"/>
          </a:xfrm>
        </p:spPr>
        <p:txBody>
          <a:bodyPr anchor="ctr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9B804-5C9C-41DE-80F0-2B9EBA05CFEE}" type="datetimeFigureOut">
              <a:rPr lang="en-US" smtClean="0"/>
              <a:t>5/19/2019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9785E-7ABF-4B2C-B08D-B6135F206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1199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6" name="Rectangle 1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1" name="TextBox 10"/>
          <p:cNvSpPr txBox="1"/>
          <p:nvPr/>
        </p:nvSpPr>
        <p:spPr bwMode="gray">
          <a:xfrm>
            <a:off x="898295" y="603589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705137" y="2613787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980517"/>
            <a:ext cx="8460983" cy="2705034"/>
          </a:xfrm>
        </p:spPr>
        <p:txBody>
          <a:bodyPr anchor="ctr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86515"/>
            <a:ext cx="7725772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14393"/>
            <a:ext cx="8825659" cy="101266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9B804-5C9C-41DE-80F0-2B9EBA05CFEE}" type="datetimeFigureOut">
              <a:rPr lang="en-US" smtClean="0"/>
              <a:t>5/19/2019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9785E-7ABF-4B2C-B08D-B6135F206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791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2404477"/>
            <a:ext cx="8825659" cy="178870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38587" y="5024967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9B804-5C9C-41DE-80F0-2B9EBA05CFEE}" type="datetimeFigureOut">
              <a:rPr lang="en-US" smtClean="0"/>
              <a:t>5/19/2019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9785E-7ABF-4B2C-B08D-B6135F206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312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10999"/>
            <a:ext cx="31291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87261"/>
            <a:ext cx="3129168" cy="283979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10999"/>
            <a:ext cx="31453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87261"/>
            <a:ext cx="3145380" cy="283979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1" y="2603500"/>
            <a:ext cx="3157448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87261"/>
            <a:ext cx="3161029" cy="2839794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9B804-5C9C-41DE-80F0-2B9EBA05CFEE}" type="datetimeFigureOut">
              <a:rPr lang="en-US" smtClean="0"/>
              <a:t>5/19/2019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9785E-7ABF-4B2C-B08D-B6135F206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1187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20744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11246"/>
            <a:ext cx="2691242" cy="1583764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3" y="5109107"/>
            <a:ext cx="3020745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5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42840"/>
            <a:ext cx="2691242" cy="155217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09107"/>
            <a:ext cx="3050438" cy="92140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4" y="4532845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18992"/>
            <a:ext cx="2691242" cy="1576018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4" y="5109107"/>
            <a:ext cx="3054127" cy="89634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9B804-5C9C-41DE-80F0-2B9EBA05CFEE}" type="datetimeFigureOut">
              <a:rPr lang="en-US" smtClean="0"/>
              <a:t>5/19/2019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9785E-7ABF-4B2C-B08D-B6135F206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1913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9B804-5C9C-41DE-80F0-2B9EBA05CFEE}" type="datetimeFigureOut">
              <a:rPr lang="en-US" smtClean="0"/>
              <a:t>5/19/2019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9785E-7ABF-4B2C-B08D-B6135F206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03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Rectangle 12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97430"/>
            <a:ext cx="1409965" cy="4729626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97429"/>
            <a:ext cx="6247546" cy="47296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9B804-5C9C-41DE-80F0-2B9EBA05CFEE}" type="datetimeFigureOut">
              <a:rPr lang="en-US" smtClean="0"/>
              <a:t>5/19/2019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9785E-7ABF-4B2C-B08D-B6135F206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3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9B804-5C9C-41DE-80F0-2B9EBA05CFEE}" type="datetimeFigureOut">
              <a:rPr lang="en-US" smtClean="0"/>
              <a:t>5/19/2019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9785E-7ABF-4B2C-B08D-B6135F206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77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9B804-5C9C-41DE-80F0-2B9EBA05CFEE}" type="datetimeFigureOut">
              <a:rPr lang="en-US" smtClean="0"/>
              <a:t>5/19/2019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9785E-7ABF-4B2C-B08D-B6135F206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7001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9B804-5C9C-41DE-80F0-2B9EBA05CFEE}" type="datetimeFigureOut">
              <a:rPr lang="en-US" smtClean="0"/>
              <a:t>5/19/2019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9785E-7ABF-4B2C-B08D-B6135F20675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9B804-5C9C-41DE-80F0-2B9EBA05CFEE}" type="datetimeFigureOut">
              <a:rPr lang="en-US" smtClean="0"/>
              <a:t>5/19/2019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9785E-7ABF-4B2C-B08D-B6135F20675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475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9B804-5C9C-41DE-80F0-2B9EBA05CFEE}" type="datetimeFigureOut">
              <a:rPr lang="en-US" smtClean="0"/>
              <a:t>5/19/2019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9785E-7ABF-4B2C-B08D-B6135F206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349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9B804-5C9C-41DE-80F0-2B9EBA05CFEE}" type="datetimeFigureOut">
              <a:rPr lang="en-US" smtClean="0"/>
              <a:t>5/19/2019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9785E-7ABF-4B2C-B08D-B6135F206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110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9B804-5C9C-41DE-80F0-2B9EBA05CFEE}" type="datetimeFigureOut">
              <a:rPr lang="en-US" smtClean="0"/>
              <a:t>5/19/2019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9785E-7ABF-4B2C-B08D-B6135F206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59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CC19B804-5C9C-41DE-80F0-2B9EBA05CFEE}" type="datetimeFigureOut">
              <a:rPr lang="en-US" smtClean="0"/>
              <a:t>5/19/2019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D9785E-7ABF-4B2C-B08D-B6135F206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337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Oval 4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Oval 3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Oval 3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Oval 48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6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9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0938" y="6394407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CC19B804-5C9C-41DE-80F0-2B9EBA05CFEE}" type="datetimeFigureOut">
              <a:rPr lang="en-US" smtClean="0"/>
              <a:t>5/19/2019</a:t>
            </a:fld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2AD9785E-7ABF-4B2C-B08D-B6135F206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765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6" r:id="rId1"/>
    <p:sldLayoutId id="2147484177" r:id="rId2"/>
    <p:sldLayoutId id="2147484178" r:id="rId3"/>
    <p:sldLayoutId id="2147484179" r:id="rId4"/>
    <p:sldLayoutId id="2147484180" r:id="rId5"/>
    <p:sldLayoutId id="2147484181" r:id="rId6"/>
    <p:sldLayoutId id="2147484182" r:id="rId7"/>
    <p:sldLayoutId id="2147484183" r:id="rId8"/>
    <p:sldLayoutId id="2147484184" r:id="rId9"/>
    <p:sldLayoutId id="2147484185" r:id="rId10"/>
    <p:sldLayoutId id="2147484186" r:id="rId11"/>
    <p:sldLayoutId id="2147484187" r:id="rId12"/>
    <p:sldLayoutId id="2147484188" r:id="rId13"/>
    <p:sldLayoutId id="2147484189" r:id="rId14"/>
    <p:sldLayoutId id="2147484190" r:id="rId15"/>
    <p:sldLayoutId id="2147484191" r:id="rId16"/>
    <p:sldLayoutId id="2147484192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05053" y="1206413"/>
            <a:ext cx="10144125" cy="3163422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Административные </a:t>
            </a: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правонарушения, посягающие</a:t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общественную безопасность и </a:t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 населения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180290" y="6430780"/>
            <a:ext cx="5606320" cy="547142"/>
          </a:xfrm>
        </p:spPr>
        <p:txBody>
          <a:bodyPr>
            <a:normAutofit/>
          </a:bodyPr>
          <a:lstStyle/>
          <a:p>
            <a:r>
              <a:rPr lang="ru-RU" b="1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ПРЕПОДАВАТЕЛЬ : ТУСУПОВА А.Ж.</a:t>
            </a:r>
            <a:endParaRPr lang="en-US" b="1" cap="none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129116" y="0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Казахский национальный университет им. аль-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Фараби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7381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4954" y="771525"/>
            <a:ext cx="9315449" cy="1004887"/>
          </a:xfrm>
        </p:spPr>
        <p:txBody>
          <a:bodyPr/>
          <a:lstStyle/>
          <a:p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Статья 418.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Нарушение национальных стандартов, предъявляемых к Государственному Флагу Республики Казахстан и Государственному Гербу Республики Казахстан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26871" y="1967798"/>
            <a:ext cx="6259701" cy="258532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Влечет штраф на физических лиц в размере двадцати пяти,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должностных лиц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субъектов малого предпринимательства или некоммерческие организации - в размере пятидесяти,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субъектов среднего предпринимательства - в размере семидесяти пяти,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субъектов крупного предпринимательства - в размере двухсот месячных расчетных показателей.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26872" y="4518665"/>
            <a:ext cx="6259701" cy="230832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- Влечет штраф на физических лиц в размере пятидесяти, 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должностных лиц,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субъектов малого предпринимательства или некоммерческие организации - в размере ста,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субъектов среднего предпринимательства - в размере ста пятидесяти,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субъектов крупного предпринимательства - в размере двухсот пятидесяти месячных расчетных показателей.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4791" y="4531518"/>
            <a:ext cx="3576638" cy="199099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2312" y="2474821"/>
            <a:ext cx="4905375" cy="1542622"/>
          </a:xfrm>
          <a:prstGeom prst="rect">
            <a:avLst/>
          </a:prstGeom>
        </p:spPr>
      </p:pic>
      <p:sp>
        <p:nvSpPr>
          <p:cNvPr id="12" name="Стрелка вправо 11"/>
          <p:cNvSpPr/>
          <p:nvPr/>
        </p:nvSpPr>
        <p:spPr>
          <a:xfrm>
            <a:off x="0" y="3087504"/>
            <a:ext cx="626874" cy="6566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333408"/>
            <a:ext cx="655238" cy="71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103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4954" y="776470"/>
            <a:ext cx="9517809" cy="1052330"/>
          </a:xfrm>
        </p:spPr>
        <p:txBody>
          <a:bodyPr/>
          <a:lstStyle/>
          <a:p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Статья 419.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Нарушение законодательства Республики Казахстан об обеспечении единства измерений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2391" y="2334622"/>
            <a:ext cx="5691467" cy="4185761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Влечет штраф на </a:t>
            </a: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физических лиц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размере тридцати, </a:t>
            </a:r>
          </a:p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субъектов малого предпринимательства или некоммерческие организации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в размере шестидесяти пяти, </a:t>
            </a:r>
          </a:p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субъектов среднего предпринимательства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в размере ста,</a:t>
            </a:r>
          </a:p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субъектов крупного предпринимательства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в размере двухсот месячных расчетных показателей, с приостановлением аттестата аккредитации, сертификата технического эксперта в области обеспечения единства измерений, сертификата </a:t>
            </a:r>
            <a:r>
              <a:rPr lang="ru-RU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поверителя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срок шесть месяцев.</a:t>
            </a:r>
            <a:endParaRPr lang="en-US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491189" y="2334622"/>
            <a:ext cx="5438154" cy="4201150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траф на </a:t>
            </a: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физических лиц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размере тридцати, </a:t>
            </a:r>
          </a:p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субъектов малого предпринимательства или некоммерческие организации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в размере девяноста, </a:t>
            </a:r>
          </a:p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субъектов среднего предпринимательства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в размере ста пятидесяти, </a:t>
            </a:r>
          </a:p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субъектов крупного предпринимательства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в размере трехсот месячных расчетных показателей, с лишением аттестата аккредитации, сертификата технического эксперта в области обеспечения единства измерений, сертификата </a:t>
            </a:r>
            <a:r>
              <a:rPr lang="ru-RU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поверителя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трелка вниз 10"/>
          <p:cNvSpPr/>
          <p:nvPr/>
        </p:nvSpPr>
        <p:spPr>
          <a:xfrm>
            <a:off x="9072563" y="1657350"/>
            <a:ext cx="600075" cy="6772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8911" y="1657350"/>
            <a:ext cx="658425" cy="726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462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3437" y="714375"/>
            <a:ext cx="3895726" cy="2590800"/>
          </a:xfrm>
        </p:spPr>
        <p:txBody>
          <a:bodyPr/>
          <a:lstStyle/>
          <a:p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Статья 420.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Непринятие мер к уничтожению дикорастущей конопли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57838" y="1085850"/>
            <a:ext cx="6243638" cy="5143500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траф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физических лиц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размере десяти, </a:t>
            </a:r>
            <a:endParaRPr lang="ru-RU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субъектов малого предпринимательства или некоммерческие организации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 размере сорока, </a:t>
            </a:r>
            <a:endParaRPr lang="ru-RU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субъектов среднего предпринимательства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в размере семидесяти, </a:t>
            </a:r>
            <a:endParaRPr lang="ru-RU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субъектов крупного предпринимательства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 размере ста месячных расчетных показателей.</a:t>
            </a:r>
          </a:p>
          <a:p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776663"/>
            <a:ext cx="4486275" cy="27241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5816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8662" y="981075"/>
            <a:ext cx="3729037" cy="2457449"/>
          </a:xfrm>
        </p:spPr>
        <p:txBody>
          <a:bodyPr/>
          <a:lstStyle/>
          <a:p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Статья 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421.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Непринятие мер к обеспечению охраны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наркосодержащих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посевов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72113" y="1119187"/>
            <a:ext cx="6172200" cy="45720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Штраф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субъектов малого предпринимательства или некоммерческие организации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размере шестидесяти, </a:t>
            </a:r>
            <a:endParaRPr lang="ru-RU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субъектов среднего предпринимательства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 размере ста, </a:t>
            </a:r>
            <a:endParaRPr lang="ru-RU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субъектов крупного предпринимательства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в размере двухсот месячных расчетных показателей.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74" y="3576637"/>
            <a:ext cx="4429126" cy="2826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84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4954" y="619308"/>
            <a:ext cx="9003459" cy="728480"/>
          </a:xfrm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Статья 422.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Непринятие мер к пресечению сбыта и (или) немедицинского потребления наркотических средств, психотропных 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веществ и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прекурсоров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90588" y="2684800"/>
            <a:ext cx="4438650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траф на 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субъектов малого предпринимательства или некоммерческие организации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размере ста пятидесяти,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субъектов среднего предпринимательства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в размере трехсот,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субъектов крупного предпринимательства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в размере одной тысячи месячных расчетных показателей.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трелка вниз 4"/>
          <p:cNvSpPr/>
          <p:nvPr/>
        </p:nvSpPr>
        <p:spPr>
          <a:xfrm>
            <a:off x="2838450" y="2041862"/>
            <a:ext cx="542925" cy="6429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Прямоугольник 5"/>
          <p:cNvSpPr/>
          <p:nvPr/>
        </p:nvSpPr>
        <p:spPr>
          <a:xfrm>
            <a:off x="7293647" y="2684799"/>
            <a:ext cx="4454087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траф на 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субъектов малого предпринимательства или некоммерческие организации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размере двухсот,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субъектов среднего предпринимательства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в размере четырехсот,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субъектов крупного предпринимательства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в размере двух тысяч месячных расчетных показателей.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9835" y="2020277"/>
            <a:ext cx="597460" cy="66452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24040" r="1306"/>
          <a:stretch/>
        </p:blipFill>
        <p:spPr>
          <a:xfrm>
            <a:off x="5345784" y="2294354"/>
            <a:ext cx="1720615" cy="15125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4698" y="5371905"/>
            <a:ext cx="1720615" cy="14333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/>
          <a:srcRect l="7664" t="4357" r="5922" b="3364"/>
          <a:stretch/>
        </p:blipFill>
        <p:spPr>
          <a:xfrm>
            <a:off x="5385929" y="3841040"/>
            <a:ext cx="1738152" cy="1485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583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Статья 424.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Незаконная медицинская и (или) фармацевтическая деятельность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9007" y="2211960"/>
            <a:ext cx="8761413" cy="2400638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влечет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штраф на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физических лиц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размере пяти, </a:t>
            </a:r>
            <a:endPara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должностных лиц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 размере пятнадцати, </a:t>
            </a:r>
            <a:endPara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субъектов малого предпринимательства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 размере двадцати, </a:t>
            </a:r>
            <a:endPara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субъектов среднего предпринимательства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 размере пятидесяти, </a:t>
            </a:r>
            <a:endPara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субъектов крупного предпринимательства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 размере семидесяти месячных расчетных показателей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9007" y="4612598"/>
            <a:ext cx="8072018" cy="224676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влечет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штраф на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физических лиц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размере десяти,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должностных лиц,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субъектов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малого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предпринимательства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 размере тридцати,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субъектов среднего предпринимательства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 размере пятидесяти,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субъектов крупного предпринимательства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в размере четырехсот месячных расчетных показателей.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88053">
            <a:off x="9580424" y="2105660"/>
            <a:ext cx="2360081" cy="207767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7135" y="4707282"/>
            <a:ext cx="2938463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04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43525" y="519113"/>
            <a:ext cx="6286499" cy="550068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Нарушение нормативных правовых актов в области санитарно-эпидемиологического благополучия населения, а также гигиенических нормативов, технических регламентов, не повлекшее по неосторожности массовое заболевание или отравление людей,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влечет штраф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физических лиц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размере десяти, </a:t>
            </a:r>
            <a:endPara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должностных лиц, субъектов малого предпринимательства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 размере двадцати, </a:t>
            </a:r>
            <a:endPara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субъектов среднего предпринимательства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 размере сорока, </a:t>
            </a:r>
            <a:endPara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субъектов крупного предпринимательства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 размере ста двадцати месячных расчетных показателей.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85775" y="519113"/>
            <a:ext cx="4429125" cy="3043237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Статья 425.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Нарушение требований законодательства в области санитарно-эпидемиологического благополучия населения, а также гигиенических нормативов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75" y="4051300"/>
            <a:ext cx="4429125" cy="252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332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5354" y="904876"/>
            <a:ext cx="4260010" cy="2628900"/>
          </a:xfrm>
        </p:spPr>
        <p:txBody>
          <a:bodyPr/>
          <a:lstStyle/>
          <a:p>
            <a:r>
              <a:rPr lang="ru-RU" sz="2000" dirty="0"/>
              <a:t/>
            </a:r>
            <a:br>
              <a:rPr lang="ru-RU" sz="2000" dirty="0"/>
            </a:b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Статья 426.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Нарушение правил фармацевтической деятельности и сферы обращения лекарственных средств, изделий медицинского назначения и медицинской техники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795" y="3733800"/>
            <a:ext cx="4419601" cy="267652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391151" y="465000"/>
            <a:ext cx="6096000" cy="175432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влечет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штраф на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физических лиц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размере семидесяти, на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должностных лиц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 размере ста, на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субъектов малого предпринимательства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 размере ста тридцати, на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субъектов среднего предпринимательства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 размере двухсот, на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субъектов крупного предпринимательства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 размере одной тысячи месячных расчетных показателей.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880396" y="2219326"/>
            <a:ext cx="7192542" cy="452431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Производство, закупка, транспортировка, хранение, реализация, применение (использование), реклама незарегистрированных, не разрешенных к применению лекарственных средств, изделий медицинского назначения и медицинской техники, если они не повлекли причинения вреда здоровью человека, -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влекут штраф на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физических лиц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размере ста, на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должностных лиц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 размере ста пятидесяти, на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субъектов малого предпринимательства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 размере двухсот, на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субъектов среднего предпринимательства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 размере трехсот, на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субъектов крупного предпринимательства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в размере тысячи пятисот месячных расчетных показателей с приостановлением деятельности, с конфискацией лекарственных и приравненных к ним средств, продуктов лечебно-профилактического питания и пищевых добавок, а также косметических средств, являющихся непосредственными предметами совершения административного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правонарушения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2506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8888" y="1009924"/>
            <a:ext cx="9560671" cy="728480"/>
          </a:xfrm>
        </p:spPr>
        <p:txBody>
          <a:bodyPr/>
          <a:lstStyle/>
          <a:p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Статья 427.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Нарушение требований технической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укрепленности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объектов и помещений в сфере оборота наркотических средств, психотропных веществ,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прекурсоров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4854" y="2400299"/>
            <a:ext cx="4775771" cy="4457701"/>
          </a:xfrm>
          <a:ln>
            <a:noFill/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Нарушение требований технической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укрепленности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объектов и помещений в сфере оборота наркотических средств, психотропных веществ,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прекурсоров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влечет штраф на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должностных лиц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размере двадцати пяти, на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субъектов среднего предпринимательства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 размере пятидесяти, на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субъектов крупного предпринимательства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 размере ста месячных расчетных показателей, с приостановлением деятельности юридического лица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450728" y="2299631"/>
            <a:ext cx="4843463" cy="440120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buClr>
                <a:schemeClr val="accent1"/>
              </a:buClr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Действие (бездействие), предусмотренное частью первой настоящей статьи, совершенное повторно в течение года после наложения административного взыскания,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  <a:p>
            <a:pPr marL="342900" indent="-342900">
              <a:buClr>
                <a:schemeClr val="accent1"/>
              </a:buClr>
              <a:buSzPct val="136000"/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влечет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штраф на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должностных лиц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размере ста семидесяти пяти, на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субъектов среднего предпринимательства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 размере трехсот пятидесяти, на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субъектов крупного предпринимательства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 размере двух тысяч месячных расчетных показателей, с запрещением деятельности юридического лица.</a:t>
            </a:r>
          </a:p>
        </p:txBody>
      </p:sp>
      <p:sp>
        <p:nvSpPr>
          <p:cNvPr id="5" name="Стрелка вправо 4"/>
          <p:cNvSpPr/>
          <p:nvPr/>
        </p:nvSpPr>
        <p:spPr>
          <a:xfrm rot="5400000">
            <a:off x="2156385" y="1731260"/>
            <a:ext cx="757237" cy="7715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7042" y="1519275"/>
            <a:ext cx="823031" cy="78035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41923">
            <a:off x="9536815" y="1537574"/>
            <a:ext cx="2310659" cy="15335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53875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828675"/>
            <a:ext cx="4214813" cy="2471738"/>
          </a:xfrm>
        </p:spPr>
        <p:txBody>
          <a:bodyPr/>
          <a:lstStyle/>
          <a:p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Статья 428. 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Недостоверная реклама в области здравоохранения</a:t>
            </a:r>
            <a:r>
              <a:rPr lang="ru-RU" dirty="0"/>
              <a:t/>
            </a:r>
            <a:br>
              <a:rPr lang="ru-RU" dirty="0"/>
            </a:b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38208" y="2608093"/>
            <a:ext cx="6591830" cy="2571749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влечет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штраф на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физических лиц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размере десяти, </a:t>
            </a:r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должностных лиц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в размере двадцати пяти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субъектов малого предпринимательства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 размере ста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субъектов среднего предпринимательства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 размере ста пятидесяти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субъектов крупного предпринимательства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 размере двухсот месячных расчетных показателей.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138208" y="477380"/>
            <a:ext cx="6591830" cy="203132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Распространение рекламодателем рекламы медицинских услуг, методов и средств профилактики, диагностики, лечения и медицинской реабилитации, не имеющим лицензии на осуществление соответствующего вида деятельности, а также рекламы биологически активных добавок к пище без их государственной регистрации, если это действие не содержит признаков уголовно наказуемого деяния,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487" y="3600450"/>
            <a:ext cx="4429125" cy="280470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5125" y="5179842"/>
            <a:ext cx="3638021" cy="15495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8667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9567" y="386348"/>
            <a:ext cx="4002374" cy="2962815"/>
          </a:xfrm>
        </p:spPr>
        <p:txBody>
          <a:bodyPr/>
          <a:lstStyle/>
          <a:p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Статья 410. 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Нарушение или невыполнение требований пожарной безопасности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047" y="3585148"/>
            <a:ext cx="4323414" cy="281076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365081" y="47176"/>
            <a:ext cx="6695607" cy="230832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Влечет предупреждение или штраф на физических лиц в размере пяти, 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должностных лиц,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субъектов малого предпринимательства или некоммерческие организации - в размере пятнадцати,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субъектов среднего предпринимательства - в размере двадцати пяти,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субъектов крупного предпринимательства - в размере пятидесяти месячных расчетных показателей.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65080" y="2355500"/>
            <a:ext cx="6695606" cy="258532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Повторное совершение в течение года после наложения административного взыскания, -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влечет штраф на физических лиц в размере десяти,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должностных лиц, субъектов малого предпринимательства или некоммерческие организации - в размере двадцати,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субъектов среднего предпринимательства - в размере тридцати,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субъектов крупного предпринимательства - в размере ста месячных расчетных показателей.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365080" y="4852028"/>
            <a:ext cx="6695606" cy="203132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Влечет штраф на физических лиц в размере десяти,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должностных лиц, субъектов малого предпринимательства или некоммерческие организации - в размере двадцати,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субъектов среднего предпринимательства - в размере тридцати,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субъектов крупного предпринимательства - в размере пятидесяти месячных расчетных показателей.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трелка вправо 8"/>
          <p:cNvSpPr/>
          <p:nvPr/>
        </p:nvSpPr>
        <p:spPr>
          <a:xfrm>
            <a:off x="4551241" y="967190"/>
            <a:ext cx="813841" cy="5996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1241" y="3346850"/>
            <a:ext cx="835224" cy="65232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9858" y="5541527"/>
            <a:ext cx="835224" cy="65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704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6404" y="842963"/>
            <a:ext cx="9603534" cy="1033462"/>
          </a:xfrm>
        </p:spPr>
        <p:txBody>
          <a:bodyPr/>
          <a:lstStyle/>
          <a:p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Статья 430.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Уклонение от лечения лиц с заболеваниями, представляющими опасность для 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окружающих</a:t>
            </a:r>
            <a:endParaRPr lang="en-US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2016" y="2715418"/>
            <a:ext cx="5417297" cy="3271837"/>
          </a:xfrm>
          <a:ln>
            <a:solidFill>
              <a:schemeClr val="accent1"/>
            </a:solidFill>
          </a:ln>
        </p:spPr>
        <p:txBody>
          <a:bodyPr>
            <a:normAutofit fontScale="62500" lnSpcReduction="20000"/>
          </a:bodyPr>
          <a:lstStyle/>
          <a:p>
            <a:endParaRPr lang="ru-RU" dirty="0">
              <a:solidFill>
                <a:schemeClr val="tx1"/>
              </a:solidFill>
            </a:endParaRPr>
          </a:p>
          <a:p>
            <a:r>
              <a:rPr lang="ru-RU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влекут 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штраф в размере пяти месячных расчетных показателей.</a:t>
            </a:r>
          </a:p>
          <a:p>
            <a:pPr marL="0" indent="0">
              <a:buNone/>
            </a:pPr>
            <a:endParaRPr lang="ru-RU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влечет 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штраф на </a:t>
            </a:r>
            <a:r>
              <a:rPr lang="ru-RU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физических лиц 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размере десяти месячных расчетных показателей.</a:t>
            </a:r>
            <a:endParaRPr lang="en-US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7032" y="2153046"/>
            <a:ext cx="4062413" cy="20870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2534" y="4731833"/>
            <a:ext cx="4134529" cy="2043112"/>
          </a:xfrm>
          <a:prstGeom prst="rect">
            <a:avLst/>
          </a:prstGeom>
        </p:spPr>
      </p:pic>
      <p:sp>
        <p:nvSpPr>
          <p:cNvPr id="6" name="Стрелка вниз 5"/>
          <p:cNvSpPr/>
          <p:nvPr/>
        </p:nvSpPr>
        <p:spPr>
          <a:xfrm>
            <a:off x="2884907" y="1933971"/>
            <a:ext cx="671513" cy="7239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582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351" y="352425"/>
            <a:ext cx="4457699" cy="3719512"/>
          </a:xfrm>
        </p:spPr>
        <p:txBody>
          <a:bodyPr/>
          <a:lstStyle/>
          <a:p>
            <a:r>
              <a:rPr lang="ru-RU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Статья 431. </a:t>
            </a: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Сокрытие лицами с заболеваниями, представляющими опасность для окружающих, источника заражения и лиц, находившихся с ними в контакте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38272" y="842963"/>
            <a:ext cx="5920316" cy="4572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Сокрытие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лицами с заболеваниями, представляющими опасность для окружающих, источника заражения и лиц, находившихся с ними в контакте, создающее опасность заражения этими болезнями других лиц, -</a:t>
            </a:r>
          </a:p>
          <a:p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влечет штраф в размере пяти месячных расчетных показателей.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010" y="3729038"/>
            <a:ext cx="4387453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07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9147" y="771525"/>
            <a:ext cx="4474322" cy="3114675"/>
          </a:xfrm>
        </p:spPr>
        <p:txBody>
          <a:bodyPr/>
          <a:lstStyle/>
          <a:p>
            <a:r>
              <a:rPr lang="ru-RU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Статья 432. </a:t>
            </a: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заведомо ложных сведений и информации при получении разрешительных документов на занятие медицинской, фармацевтической деятельности</a:t>
            </a:r>
            <a:endParaRPr lang="en-US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57813" y="642938"/>
            <a:ext cx="6948487" cy="5543549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влечет штраф на </a:t>
            </a:r>
            <a:r>
              <a:rPr lang="ru-RU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физических лиц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размере десяти</a:t>
            </a:r>
            <a:r>
              <a:rPr lang="ru-RU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sz="2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должностных лиц, субъектов малого предпринимательства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 размере пятнадцати, </a:t>
            </a:r>
            <a:endParaRPr lang="ru-RU" sz="2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субъектов среднего предпринимательства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в размере двадцати, </a:t>
            </a:r>
            <a:endParaRPr lang="ru-RU" sz="2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субъектов крупного предпринимательства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 размере тридцати месячных расчетных показателей.</a:t>
            </a:r>
          </a:p>
          <a:p>
            <a:endParaRPr lang="ru-RU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влечет штраф </a:t>
            </a:r>
            <a:r>
              <a:rPr lang="ru-RU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физических лиц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размере двадцати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0" indent="0">
              <a:buNone/>
            </a:pP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должностных лиц, субъектов малого предпринимательства -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размере тридцати, </a:t>
            </a:r>
            <a:endParaRPr lang="ru-RU" sz="2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субъектов среднего предпринимательства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 размере сорока, </a:t>
            </a:r>
            <a:endParaRPr lang="ru-RU" sz="2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субъектов крупного предпринимательства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 размере шестидесяти месячных расчетных показателей.</a:t>
            </a:r>
            <a:endParaRPr lang="en-US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Выноска со стрелкой вниз 4"/>
          <p:cNvSpPr/>
          <p:nvPr/>
        </p:nvSpPr>
        <p:spPr>
          <a:xfrm>
            <a:off x="6631781" y="3174205"/>
            <a:ext cx="3998120" cy="828675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За повторное совершение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6" name="Стрелка вправо 5"/>
          <p:cNvSpPr/>
          <p:nvPr/>
        </p:nvSpPr>
        <p:spPr>
          <a:xfrm>
            <a:off x="4957763" y="1943101"/>
            <a:ext cx="400050" cy="2714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Стрелка вправо 6"/>
          <p:cNvSpPr/>
          <p:nvPr/>
        </p:nvSpPr>
        <p:spPr>
          <a:xfrm>
            <a:off x="4957763" y="4764882"/>
            <a:ext cx="400050" cy="2714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441" y="3938587"/>
            <a:ext cx="4345734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895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7728" y="519112"/>
            <a:ext cx="4388598" cy="3214688"/>
          </a:xfrm>
        </p:spPr>
        <p:txBody>
          <a:bodyPr/>
          <a:lstStyle/>
          <a:p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Статья 433.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Нарушение субъектами здравоохранения обязанности по информированию уполномоченных органов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57825" y="1047749"/>
            <a:ext cx="6357938" cy="4572000"/>
          </a:xfrm>
        </p:spPr>
        <p:txBody>
          <a:bodyPr>
            <a:noAutofit/>
          </a:bodyPr>
          <a:lstStyle/>
          <a:p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влечет штраф на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физических лиц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размере пяти, </a:t>
            </a:r>
            <a:endParaRPr lang="ru-RU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должностных лиц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 размере десяти месячных расчетных показателей.</a:t>
            </a:r>
          </a:p>
          <a:p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влечет штраф на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физических лиц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размере десяти месячных расчетных показателей с лишением сертификата, </a:t>
            </a:r>
            <a:endParaRPr lang="ru-RU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должностных лиц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 размере двадцати месячных расчетных показателей.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727" y="3900487"/>
            <a:ext cx="4388599" cy="2543175"/>
          </a:xfrm>
          <a:prstGeom prst="rect">
            <a:avLst/>
          </a:prstGeom>
        </p:spPr>
      </p:pic>
      <p:sp>
        <p:nvSpPr>
          <p:cNvPr id="6" name="Стрелка вправо 5"/>
          <p:cNvSpPr/>
          <p:nvPr/>
        </p:nvSpPr>
        <p:spPr>
          <a:xfrm>
            <a:off x="4929188" y="1712119"/>
            <a:ext cx="485775" cy="4143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1813" y="4664540"/>
            <a:ext cx="506012" cy="469433"/>
          </a:xfrm>
          <a:prstGeom prst="rect">
            <a:avLst/>
          </a:prstGeom>
        </p:spPr>
      </p:pic>
      <p:sp>
        <p:nvSpPr>
          <p:cNvPr id="8" name="Выноска со стрелкой вниз 7"/>
          <p:cNvSpPr/>
          <p:nvPr/>
        </p:nvSpPr>
        <p:spPr>
          <a:xfrm>
            <a:off x="6357938" y="3043238"/>
            <a:ext cx="4029075" cy="857249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За повторное совершение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691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7562" y="2257423"/>
            <a:ext cx="10515600" cy="1306081"/>
          </a:xfrm>
        </p:spPr>
        <p:txBody>
          <a:bodyPr/>
          <a:lstStyle/>
          <a:p>
            <a:pPr algn="ctr"/>
            <a:r>
              <a:rPr lang="ru-RU" b="1" i="1" dirty="0" smtClean="0"/>
              <a:t>Спасибо за внимание!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1972908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Статья 410-1. 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Нарушение законодательства Республики Казахстан при проведении аудита в области пожарной безопасности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4367" y="2672125"/>
            <a:ext cx="8616758" cy="3914413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влечет штраф на экспертную организацию в размере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тридцати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месячных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расчетных показателей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влечет штраф на экспертную организацию в размере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пятидесяти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месячных расчетных показателей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влекут штраф на экспертные организации в размере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месячных расчетных показателей с лишением аттестата аккредитации.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600" y="2571750"/>
            <a:ext cx="3743325" cy="24574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42439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5269" y="1274163"/>
            <a:ext cx="3956692" cy="4077325"/>
          </a:xfrm>
        </p:spPr>
        <p:txBody>
          <a:bodyPr/>
          <a:lstStyle/>
          <a:p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Статья 411.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Выпуск и реализация взрывопожароопасной и пожароопасной продукции, не отвечающей требованиям пожарной безопасности</a:t>
            </a:r>
            <a:r>
              <a:rPr lang="ru-RU" dirty="0"/>
              <a:t/>
            </a:r>
            <a:br>
              <a:rPr lang="ru-RU" dirty="0"/>
            </a:b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41823" y="749508"/>
            <a:ext cx="7350177" cy="341461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не повлекло по неосторожности причинение тяжкого или средней тяжести вреда здоровью и (или) крупного ущерба физическому или юридическому лицу либо государству,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влекут штраф на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должностных лиц, субъектов малого предпринимательства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размере тридцати,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субъектов среднего предпринимательства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в размере пятидесяти,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субъектов крупного предпринимательства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 размере ста месячных расчетных показателей.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5268" y="4164123"/>
            <a:ext cx="5563285" cy="25795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4220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4954" y="833620"/>
            <a:ext cx="9546384" cy="1009468"/>
          </a:xfrm>
        </p:spPr>
        <p:txBody>
          <a:bodyPr/>
          <a:lstStyle/>
          <a:p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Статья 412. 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Нарушение или невыполнение правил безопасности на водоемах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3412" y="2170603"/>
            <a:ext cx="7053214" cy="4384676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Совершенное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лицом, ответственным за их соблюдение при отсутствии признаков уголовно наказуемого деяния, </a:t>
            </a:r>
          </a:p>
          <a:p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влечет штраф на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физических лиц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размере семи, </a:t>
            </a:r>
            <a:endParaRPr lang="ru-RU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должностных лиц, 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субъектов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малого предпринимательства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 размере десяти, </a:t>
            </a:r>
            <a:endPara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субъектов среднего предпринимательства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 размере двадцати, </a:t>
            </a:r>
            <a:endPara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субъектов крупного предпринимательства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 размере шестидесяти месячных расчетных показателей.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7985" t="3835" r="6381" b="4720"/>
          <a:stretch/>
        </p:blipFill>
        <p:spPr>
          <a:xfrm rot="272637">
            <a:off x="8244671" y="1708150"/>
            <a:ext cx="3771900" cy="45783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6646" t="6080" r="7545" b="5406"/>
          <a:stretch/>
        </p:blipFill>
        <p:spPr>
          <a:xfrm>
            <a:off x="6548437" y="5073421"/>
            <a:ext cx="1476377" cy="1481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580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7034" y="1150522"/>
            <a:ext cx="3959971" cy="2085974"/>
          </a:xfrm>
        </p:spPr>
        <p:txBody>
          <a:bodyPr/>
          <a:lstStyle/>
          <a:p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Статья 413.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Нарушение требований радиационной безопасности при использовании атомной энергии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276850" y="971550"/>
            <a:ext cx="67818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Штраф на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физических лиц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размере двадцати,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должностных лиц, субъектов малого предпринимательства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в размере сорока пяти, 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субъектов среднего предпринимательства - в размере семидесяти, 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субъектов крупного предпринимательства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в размере двухсот месячных расчетных показателей либо приостановление лицензии в области использования атомной энергии.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46133" y="4055912"/>
            <a:ext cx="67818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Штраф на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физических лиц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размере двадцати, 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должностных лиц, субъектов малого предпринимательства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в размере сорока пяти, 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субъектов среднего предпринимательства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в размере семидесяти,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субъектов крупного предпринимательства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в размере двухсот месячных расчетных показателей либо лишение лицензии в области использования атомной энергии.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трелка вправо 7"/>
          <p:cNvSpPr/>
          <p:nvPr/>
        </p:nvSpPr>
        <p:spPr>
          <a:xfrm>
            <a:off x="4546032" y="1664493"/>
            <a:ext cx="800101" cy="7000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7005" y="4429424"/>
            <a:ext cx="829128" cy="74987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538" y="3386437"/>
            <a:ext cx="4095749" cy="2985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77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3659" y="1875927"/>
            <a:ext cx="4086225" cy="1857375"/>
          </a:xfrm>
        </p:spPr>
        <p:txBody>
          <a:bodyPr/>
          <a:lstStyle/>
          <a:p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Статья 414. 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Нарушение требований режима нераспространения ядерного оружия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179812" y="3142129"/>
            <a:ext cx="6898481" cy="300082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Влекут штраф на </a:t>
            </a:r>
            <a:r>
              <a:rPr lang="ru-RU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физических лиц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размере десяти, </a:t>
            </a:r>
          </a:p>
          <a:p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-на </a:t>
            </a:r>
            <a:r>
              <a:rPr lang="ru-RU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должностных лиц, субъектов малого предпринимательства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в размере сорока, </a:t>
            </a:r>
          </a:p>
          <a:p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субъектов среднего предпринимательства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размере - семидесяти, </a:t>
            </a:r>
          </a:p>
          <a:p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субъектов крупного предпринимательства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в размере двухсот месячных расчетных показателей либо лишение лицензий, специальных разрешений на деятельность в сфере использования атомной энергии.</a:t>
            </a:r>
            <a:endParaRPr 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трелка вправо 5"/>
          <p:cNvSpPr/>
          <p:nvPr/>
        </p:nvSpPr>
        <p:spPr>
          <a:xfrm>
            <a:off x="3860004" y="2999254"/>
            <a:ext cx="1262062" cy="8001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868" y="3894728"/>
            <a:ext cx="4316015" cy="250607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9339" y="253905"/>
            <a:ext cx="4999428" cy="25507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595182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Статья 415.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Нарушение законодательства Республики Казахстан в области технического регулирования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54950" y="2224118"/>
            <a:ext cx="9660685" cy="1659731"/>
          </a:xfrm>
          <a:ln>
            <a:solidFill>
              <a:schemeClr val="tx2">
                <a:lumMod val="75000"/>
              </a:schemeClr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Влечет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штраф на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физических лиц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размере тридцати, на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субъектов малого предпринимательства или некоммерческие организации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 размере шестидесяти пяти,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субъектов среднего предпринимательства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 размере ста, на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субъектов крупного предпринимательства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 размере двухсот месячных расчетных показателей, с приостановлением аттестата аккредитации, аттестатов экспертов-аудиторов по подтверждению соответствия, аккредитации на срок шесть месяцев.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54950" y="4826675"/>
            <a:ext cx="9660685" cy="2031325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лечет штраф на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физических лиц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размере сорока пяти, на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субъектов малого предпринимательства или некоммерческие организации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в размере ста двадцати, на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субъектов среднего предпринимательства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в размере двухсот, на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субъектов крупного предпринимательства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в размере четырехсот месячных расчетных показателей, с лишением аттестата аккредитации, аттестатов экспертов-аудиторов по подтверждению соответствия, аккредитации, с приостановлением деятельности или без такового, с конфискацией продукции или без таковой.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Выноска со стрелкой вниз 4"/>
          <p:cNvSpPr/>
          <p:nvPr/>
        </p:nvSpPr>
        <p:spPr>
          <a:xfrm>
            <a:off x="4027904" y="3976684"/>
            <a:ext cx="3914775" cy="871538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За повторное совершение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555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1" y="1447800"/>
            <a:ext cx="3914774" cy="3567113"/>
          </a:xfrm>
        </p:spPr>
        <p:txBody>
          <a:bodyPr/>
          <a:lstStyle/>
          <a:p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Статья 416.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Нарушение законодательства в области обеспечения безопасности отдельных видов продукции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69441" y="600074"/>
            <a:ext cx="6757985" cy="2886075"/>
          </a:xfrm>
        </p:spPr>
        <p:txBody>
          <a:bodyPr>
            <a:normAutofit/>
          </a:bodyPr>
          <a:lstStyle/>
          <a:p>
            <a:endParaRPr lang="ru-RU" dirty="0"/>
          </a:p>
          <a:p>
            <a:pPr marL="0" indent="0">
              <a:buNone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Не прекращение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субъектом осуществления процессов жизненного цикла продукции с момента обнаружения несоответствия требованиям безопасности, установленным законодательными актами о безопасности пищевой продукции, химической продукции, машин и оборудования, игрушек и техническими регламентами, -</a:t>
            </a: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269441" y="3722251"/>
            <a:ext cx="6757985" cy="258532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лечет штраф на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физических лиц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размере ста шестидесяти,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субъектов малого предпринимательства или некоммерческие организации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в размере двухсот тридцати,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субъектов среднего предпринимательства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в размере трехсот десяти,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субъектов крупного предпринимательства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в размере тысячи шестисот месячных расчетных показателей, с приостановлением деятельности или без такового с конфискацией продукции или без таковой.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трелка вниз 5"/>
          <p:cNvSpPr/>
          <p:nvPr/>
        </p:nvSpPr>
        <p:spPr>
          <a:xfrm>
            <a:off x="8648431" y="3002563"/>
            <a:ext cx="483126" cy="6016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530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Ион (конференц-зал)">
  <a:themeElements>
    <a:clrScheme name="Другая 14">
      <a:dk1>
        <a:sysClr val="windowText" lastClr="000000"/>
      </a:dk1>
      <a:lt1>
        <a:sysClr val="window" lastClr="FFFFFF"/>
      </a:lt1>
      <a:dk2>
        <a:srgbClr val="FBAB75"/>
      </a:dk2>
      <a:lt2>
        <a:srgbClr val="EBEBEB"/>
      </a:lt2>
      <a:accent1>
        <a:srgbClr val="F5A408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FAC96A"/>
      </a:hlink>
      <a:folHlink>
        <a:srgbClr val="FCDB9B"/>
      </a:folHlink>
    </a:clrScheme>
    <a:fontScheme name="Ион (конференц-зал)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 (конференц-зал)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Ion Boardroom" id="{FC33163D-4339-46B1-8EED-24C834239D99}" vid="{BF1C4790-FE3C-4020-8CA7-00621DA7BBBC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Интеграл</Template>
  <TotalTime>375</TotalTime>
  <Words>2091</Words>
  <Application>Microsoft Office PowerPoint</Application>
  <PresentationFormat>Произвольный</PresentationFormat>
  <Paragraphs>158</Paragraphs>
  <Slides>24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24</vt:i4>
      </vt:variant>
    </vt:vector>
  </HeadingPairs>
  <TitlesOfParts>
    <vt:vector size="26" baseType="lpstr">
      <vt:lpstr>HDOfficeLightV0</vt:lpstr>
      <vt:lpstr>Ион (конференц-зал)</vt:lpstr>
      <vt:lpstr>Административные правонарушения, посягающие на общественную безопасность и  здоровье населения</vt:lpstr>
      <vt:lpstr>Статья 410. Нарушение или невыполнение требований пожарной безопасности</vt:lpstr>
      <vt:lpstr>Статья 410-1. Нарушение законодательства Республики Казахстан при проведении аудита в области пожарной безопасности</vt:lpstr>
      <vt:lpstr>Статья 411. Выпуск и реализация взрывопожароопасной и пожароопасной продукции, не отвечающей требованиям пожарной безопасности </vt:lpstr>
      <vt:lpstr>Статья 412. Нарушение или невыполнение правил безопасности на водоемах</vt:lpstr>
      <vt:lpstr>Статья 413. Нарушение требований радиационной безопасности при использовании атомной энергии</vt:lpstr>
      <vt:lpstr>Статья 414. Нарушение требований режима нераспространения ядерного оружия </vt:lpstr>
      <vt:lpstr>Статья 415. Нарушение законодательства Республики Казахстан в области технического регулирования</vt:lpstr>
      <vt:lpstr>Статья 416. Нарушение законодательства в области обеспечения безопасности отдельных видов продукции </vt:lpstr>
      <vt:lpstr>Статья 418. Нарушение национальных стандартов, предъявляемых к Государственному Флагу Республики Казахстан и Государственному Гербу Республики Казахстан</vt:lpstr>
      <vt:lpstr>Статья 419. Нарушение законодательства Республики Казахстан об обеспечении единства измерений</vt:lpstr>
      <vt:lpstr> Статья 420. Непринятие мер к уничтожению дикорастущей конопли</vt:lpstr>
      <vt:lpstr>Статья 421. Непринятие мер к обеспечению охраны наркосодержащих посевов</vt:lpstr>
      <vt:lpstr> Статья 422. Непринятие мер к пресечению сбыта и (или) немедицинского потребления наркотических средств, психотропных веществ и прекурсоров</vt:lpstr>
      <vt:lpstr>Статья 424. Незаконная медицинская и (или) фармацевтическая деятельность</vt:lpstr>
      <vt:lpstr>Презентация PowerPoint</vt:lpstr>
      <vt:lpstr> Статья 426. Нарушение правил фармацевтической деятельности и сферы обращения лекарственных средств, изделий медицинского назначения и медицинской техники</vt:lpstr>
      <vt:lpstr>Статья 427. Нарушение требований технической укрепленности объектов и помещений в сфере оборота наркотических средств, психотропных веществ, прекурсоров </vt:lpstr>
      <vt:lpstr>Статья 428. Недостоверная реклама в области здравоохранения </vt:lpstr>
      <vt:lpstr>Статья 430. Уклонение от лечения лиц с заболеваниями, представляющими опасность для окружающих</vt:lpstr>
      <vt:lpstr>Статья 431. Сокрытие лицами с заболеваниями, представляющими опасность для окружающих, источника заражения и лиц, находившихся с ними в контакте </vt:lpstr>
      <vt:lpstr>Статья 432. Предоставление заведомо ложных сведений и информации при получении разрешительных документов на занятие медицинской, фармацевтической деятельности</vt:lpstr>
      <vt:lpstr>Статья 433. Нарушение субъектами здравоохранения обязанности по информированию уполномоченных органов</vt:lpstr>
      <vt:lpstr>Спасибо за внимание!</vt:lpstr>
    </vt:vector>
  </TitlesOfParts>
  <Company>RTRK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Глава 24. Административные правонарушения, посягающие на общественную безопасность и  здоровье населения</dc:title>
  <dc:creator>SA</dc:creator>
  <cp:lastModifiedBy>Almagul</cp:lastModifiedBy>
  <cp:revision>32</cp:revision>
  <dcterms:created xsi:type="dcterms:W3CDTF">2018-04-19T16:14:36Z</dcterms:created>
  <dcterms:modified xsi:type="dcterms:W3CDTF">2019-05-19T10:57:23Z</dcterms:modified>
</cp:coreProperties>
</file>